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5" r:id="rId6"/>
    <p:sldId id="272" r:id="rId7"/>
    <p:sldId id="267" r:id="rId8"/>
    <p:sldId id="268" r:id="rId9"/>
    <p:sldId id="266" r:id="rId10"/>
    <p:sldId id="269" r:id="rId11"/>
    <p:sldId id="273" r:id="rId12"/>
    <p:sldId id="274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7620D-D0EB-4107-83ED-7D7F8D01E7C3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8204401-13DD-45E7-A7C5-CAE1DF5AF9B6}">
      <dgm:prSet/>
      <dgm:spPr/>
      <dgm:t>
        <a:bodyPr/>
        <a:lstStyle/>
        <a:p>
          <a:pPr algn="r" rtl="0"/>
          <a:r>
            <a:rPr lang="ru-RU" b="1" dirty="0" smtClean="0">
              <a:solidFill>
                <a:srgbClr val="FFFF00"/>
              </a:solidFill>
            </a:rPr>
            <a:t>Вечером 1 января (13 января) 1826 года восставшие роты выступают из </a:t>
          </a:r>
          <a:r>
            <a:rPr lang="ru-RU" b="1" dirty="0" err="1" smtClean="0">
              <a:solidFill>
                <a:srgbClr val="FFFF00"/>
              </a:solidFill>
            </a:rPr>
            <a:t>Мотовиловки</a:t>
          </a:r>
          <a:r>
            <a:rPr lang="ru-RU" b="1" dirty="0" smtClean="0">
              <a:solidFill>
                <a:srgbClr val="FFFF00"/>
              </a:solidFill>
            </a:rPr>
            <a:t>. Штаб восстания отказался от немедленного похода на Житомир из-за недостаточности наличных сил и провала попыток М. П. Бестужева-Рюмина установить связь со славянами и расположенными поблизости Кременчугским и </a:t>
          </a:r>
          <a:r>
            <a:rPr lang="ru-RU" b="1" dirty="0" err="1" smtClean="0">
              <a:solidFill>
                <a:srgbClr val="FFFF00"/>
              </a:solidFill>
            </a:rPr>
            <a:t>Алексопольским</a:t>
          </a:r>
          <a:r>
            <a:rPr lang="ru-RU" b="1" dirty="0" smtClean="0">
              <a:solidFill>
                <a:srgbClr val="FFFF00"/>
              </a:solidFill>
            </a:rPr>
            <a:t> полками. </a:t>
          </a:r>
          <a:endParaRPr lang="ru-RU" b="1" dirty="0">
            <a:solidFill>
              <a:srgbClr val="FFFF00"/>
            </a:solidFill>
          </a:endParaRPr>
        </a:p>
      </dgm:t>
    </dgm:pt>
    <dgm:pt modelId="{EAD254F4-A2D7-4B66-89B2-8FE63A748647}" type="parTrans" cxnId="{8AAD1A94-4812-418D-ABE0-FFABE250D71B}">
      <dgm:prSet/>
      <dgm:spPr/>
      <dgm:t>
        <a:bodyPr/>
        <a:lstStyle/>
        <a:p>
          <a:endParaRPr lang="ru-RU"/>
        </a:p>
      </dgm:t>
    </dgm:pt>
    <dgm:pt modelId="{D8AF127A-1B0F-41D8-8FCA-62E2AD2E909C}" type="sibTrans" cxnId="{8AAD1A94-4812-418D-ABE0-FFABE250D71B}">
      <dgm:prSet/>
      <dgm:spPr/>
      <dgm:t>
        <a:bodyPr/>
        <a:lstStyle/>
        <a:p>
          <a:endParaRPr lang="ru-RU"/>
        </a:p>
      </dgm:t>
    </dgm:pt>
    <dgm:pt modelId="{098C9BAD-E1FA-4A2D-85B8-17968B034EDB}">
      <dgm:prSet/>
      <dgm:spPr/>
      <dgm:t>
        <a:bodyPr/>
        <a:lstStyle/>
        <a:p>
          <a:pPr algn="r" rtl="0"/>
          <a:r>
            <a:rPr lang="ru-RU" b="1" dirty="0" smtClean="0">
              <a:solidFill>
                <a:srgbClr val="FFFF00"/>
              </a:solidFill>
            </a:rPr>
            <a:t>Из Василькова повстанцы двинулись к местечку Брусилов, близ которого к ним примкнули ещё почти 2 роты полка, а затем повернули на Белую Церковь, где они рассчитывали соединиться с 17-м егерским полком, избегая столкновения с превосходящими силами правительственных войск и потом идти на Житомир. </a:t>
          </a:r>
          <a:endParaRPr lang="ru-RU" b="1" dirty="0">
            <a:solidFill>
              <a:srgbClr val="FFFF00"/>
            </a:solidFill>
          </a:endParaRPr>
        </a:p>
      </dgm:t>
    </dgm:pt>
    <dgm:pt modelId="{9B70B450-8DB5-4E9D-AE7D-19185899F119}" type="parTrans" cxnId="{203FEFE5-2100-45B6-A966-356C8C50FD83}">
      <dgm:prSet/>
      <dgm:spPr/>
      <dgm:t>
        <a:bodyPr/>
        <a:lstStyle/>
        <a:p>
          <a:endParaRPr lang="ru-RU"/>
        </a:p>
      </dgm:t>
    </dgm:pt>
    <dgm:pt modelId="{67DABB23-756C-4A09-B9DD-CAE77282E26E}" type="sibTrans" cxnId="{203FEFE5-2100-45B6-A966-356C8C50FD83}">
      <dgm:prSet/>
      <dgm:spPr/>
      <dgm:t>
        <a:bodyPr/>
        <a:lstStyle/>
        <a:p>
          <a:endParaRPr lang="ru-RU"/>
        </a:p>
      </dgm:t>
    </dgm:pt>
    <dgm:pt modelId="{ED0B243B-A4EC-46F9-88A4-6677BF1A3D7D}">
      <dgm:prSet/>
      <dgm:spPr/>
      <dgm:t>
        <a:bodyPr/>
        <a:lstStyle/>
        <a:p>
          <a:pPr algn="r" rtl="0"/>
          <a:r>
            <a:rPr lang="ru-RU" b="1" dirty="0" smtClean="0">
              <a:solidFill>
                <a:srgbClr val="FFFF00"/>
              </a:solidFill>
            </a:rPr>
            <a:t>По пути движения восставшие провозглашали в селах и местечках вольность крестьян. Местные жители с большим сочувствием относились к восставшим. </a:t>
          </a:r>
          <a:endParaRPr lang="ru-RU" b="1" dirty="0">
            <a:solidFill>
              <a:srgbClr val="FFFF00"/>
            </a:solidFill>
          </a:endParaRPr>
        </a:p>
      </dgm:t>
    </dgm:pt>
    <dgm:pt modelId="{C797804E-7BD3-408E-98E9-41E9C091E201}" type="parTrans" cxnId="{793143A2-DCC2-4BC2-9026-238B5AC77679}">
      <dgm:prSet/>
      <dgm:spPr/>
      <dgm:t>
        <a:bodyPr/>
        <a:lstStyle/>
        <a:p>
          <a:endParaRPr lang="ru-RU"/>
        </a:p>
      </dgm:t>
    </dgm:pt>
    <dgm:pt modelId="{CD1E4142-5CD8-41EF-8D88-83A36795E976}" type="sibTrans" cxnId="{793143A2-DCC2-4BC2-9026-238B5AC77679}">
      <dgm:prSet/>
      <dgm:spPr/>
      <dgm:t>
        <a:bodyPr/>
        <a:lstStyle/>
        <a:p>
          <a:endParaRPr lang="ru-RU"/>
        </a:p>
      </dgm:t>
    </dgm:pt>
    <dgm:pt modelId="{56D5B018-2C26-4635-A1D6-A3748B94DEB7}" type="pres">
      <dgm:prSet presAssocID="{C1B7620D-D0EB-4107-83ED-7D7F8D01E7C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ED083-837D-4CF9-BD73-7867AA9F2AC5}" type="pres">
      <dgm:prSet presAssocID="{98204401-13DD-45E7-A7C5-CAE1DF5AF9B6}" presName="composite" presStyleCnt="0"/>
      <dgm:spPr/>
    </dgm:pt>
    <dgm:pt modelId="{A1A3A02E-2D52-46D4-9919-79A8F6598ACF}" type="pres">
      <dgm:prSet presAssocID="{98204401-13DD-45E7-A7C5-CAE1DF5AF9B6}" presName="imgShp" presStyleLbl="fgImgPlace1" presStyleIdx="0" presStyleCnt="3" custLinFactNeighborX="-89368" custLinFactNeighborY="-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84BCDCE-A043-4943-81EF-4CB590030627}" type="pres">
      <dgm:prSet presAssocID="{98204401-13DD-45E7-A7C5-CAE1DF5AF9B6}" presName="txShp" presStyleLbl="node1" presStyleIdx="0" presStyleCnt="3" custScaleX="141857" custLinFactNeighborX="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1CFB-AF7C-4DF5-A10F-F26AF6E15F29}" type="pres">
      <dgm:prSet presAssocID="{D8AF127A-1B0F-41D8-8FCA-62E2AD2E909C}" presName="spacing" presStyleCnt="0"/>
      <dgm:spPr/>
    </dgm:pt>
    <dgm:pt modelId="{5CF243B2-16CD-4E7C-A740-712D6AEBCECF}" type="pres">
      <dgm:prSet presAssocID="{098C9BAD-E1FA-4A2D-85B8-17968B034EDB}" presName="composite" presStyleCnt="0"/>
      <dgm:spPr/>
    </dgm:pt>
    <dgm:pt modelId="{066DE31D-838E-4812-80FA-5B6B1D4B85F4}" type="pres">
      <dgm:prSet presAssocID="{098C9BAD-E1FA-4A2D-85B8-17968B034EDB}" presName="imgShp" presStyleLbl="fgImgPlace1" presStyleIdx="1" presStyleCnt="3" custLinFactNeighborX="-80776" custLinFactNeighborY="-171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2B6FD1A-06FD-437A-8B1D-3EF6782B48BA}" type="pres">
      <dgm:prSet presAssocID="{098C9BAD-E1FA-4A2D-85B8-17968B034EDB}" presName="txShp" presStyleLbl="node1" presStyleIdx="1" presStyleCnt="3" custScaleX="143640" custLinFactNeighborX="5052" custLinFactNeighborY="-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AEAB1-2236-4CD3-AD5A-9AA2D90568E5}" type="pres">
      <dgm:prSet presAssocID="{67DABB23-756C-4A09-B9DD-CAE77282E26E}" presName="spacing" presStyleCnt="0"/>
      <dgm:spPr/>
    </dgm:pt>
    <dgm:pt modelId="{98E052F0-CD4A-436E-BFB2-5754F51544F5}" type="pres">
      <dgm:prSet presAssocID="{ED0B243B-A4EC-46F9-88A4-6677BF1A3D7D}" presName="composite" presStyleCnt="0"/>
      <dgm:spPr/>
    </dgm:pt>
    <dgm:pt modelId="{AFAC33BF-9FD4-4A26-AA2C-85A62D180400}" type="pres">
      <dgm:prSet presAssocID="{ED0B243B-A4EC-46F9-88A4-6677BF1A3D7D}" presName="imgShp" presStyleLbl="fgImgPlace1" presStyleIdx="2" presStyleCnt="3" custLinFactNeighborX="-68745" custLinFactNeighborY="-429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19707DB-FC73-45F1-B43F-AA9E89E3B405}" type="pres">
      <dgm:prSet presAssocID="{ED0B243B-A4EC-46F9-88A4-6677BF1A3D7D}" presName="txShp" presStyleLbl="node1" presStyleIdx="2" presStyleCnt="3" custScaleX="144828" custLinFactNeighborX="2972" custLinFactNeighborY="-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FEFE5-2100-45B6-A966-356C8C50FD83}" srcId="{C1B7620D-D0EB-4107-83ED-7D7F8D01E7C3}" destId="{098C9BAD-E1FA-4A2D-85B8-17968B034EDB}" srcOrd="1" destOrd="0" parTransId="{9B70B450-8DB5-4E9D-AE7D-19185899F119}" sibTransId="{67DABB23-756C-4A09-B9DD-CAE77282E26E}"/>
    <dgm:cxn modelId="{28D1739B-D03D-489B-9CFF-6614969CE993}" type="presOf" srcId="{098C9BAD-E1FA-4A2D-85B8-17968B034EDB}" destId="{B2B6FD1A-06FD-437A-8B1D-3EF6782B48BA}" srcOrd="0" destOrd="0" presId="urn:microsoft.com/office/officeart/2005/8/layout/vList3"/>
    <dgm:cxn modelId="{F2B93C27-1BA7-4AA2-A5FD-308B64D30FBB}" type="presOf" srcId="{C1B7620D-D0EB-4107-83ED-7D7F8D01E7C3}" destId="{56D5B018-2C26-4635-A1D6-A3748B94DEB7}" srcOrd="0" destOrd="0" presId="urn:microsoft.com/office/officeart/2005/8/layout/vList3"/>
    <dgm:cxn modelId="{895C31EE-400A-4F48-9290-C9880B817456}" type="presOf" srcId="{ED0B243B-A4EC-46F9-88A4-6677BF1A3D7D}" destId="{219707DB-FC73-45F1-B43F-AA9E89E3B405}" srcOrd="0" destOrd="0" presId="urn:microsoft.com/office/officeart/2005/8/layout/vList3"/>
    <dgm:cxn modelId="{8AAD1A94-4812-418D-ABE0-FFABE250D71B}" srcId="{C1B7620D-D0EB-4107-83ED-7D7F8D01E7C3}" destId="{98204401-13DD-45E7-A7C5-CAE1DF5AF9B6}" srcOrd="0" destOrd="0" parTransId="{EAD254F4-A2D7-4B66-89B2-8FE63A748647}" sibTransId="{D8AF127A-1B0F-41D8-8FCA-62E2AD2E909C}"/>
    <dgm:cxn modelId="{793143A2-DCC2-4BC2-9026-238B5AC77679}" srcId="{C1B7620D-D0EB-4107-83ED-7D7F8D01E7C3}" destId="{ED0B243B-A4EC-46F9-88A4-6677BF1A3D7D}" srcOrd="2" destOrd="0" parTransId="{C797804E-7BD3-408E-98E9-41E9C091E201}" sibTransId="{CD1E4142-5CD8-41EF-8D88-83A36795E976}"/>
    <dgm:cxn modelId="{F0F5F8B5-4092-4192-9C88-AE4A4F71F0A8}" type="presOf" srcId="{98204401-13DD-45E7-A7C5-CAE1DF5AF9B6}" destId="{384BCDCE-A043-4943-81EF-4CB590030627}" srcOrd="0" destOrd="0" presId="urn:microsoft.com/office/officeart/2005/8/layout/vList3"/>
    <dgm:cxn modelId="{E5098CB5-B8AF-4498-980B-7BF626DC97BB}" type="presParOf" srcId="{56D5B018-2C26-4635-A1D6-A3748B94DEB7}" destId="{F5BED083-837D-4CF9-BD73-7867AA9F2AC5}" srcOrd="0" destOrd="0" presId="urn:microsoft.com/office/officeart/2005/8/layout/vList3"/>
    <dgm:cxn modelId="{D8AE9A13-C4B7-4FE1-A023-8B65263E1132}" type="presParOf" srcId="{F5BED083-837D-4CF9-BD73-7867AA9F2AC5}" destId="{A1A3A02E-2D52-46D4-9919-79A8F6598ACF}" srcOrd="0" destOrd="0" presId="urn:microsoft.com/office/officeart/2005/8/layout/vList3"/>
    <dgm:cxn modelId="{DEED3750-37B9-45C8-997F-4AB45B4B5EDE}" type="presParOf" srcId="{F5BED083-837D-4CF9-BD73-7867AA9F2AC5}" destId="{384BCDCE-A043-4943-81EF-4CB590030627}" srcOrd="1" destOrd="0" presId="urn:microsoft.com/office/officeart/2005/8/layout/vList3"/>
    <dgm:cxn modelId="{82EBD885-9E38-4A91-8027-10A4454B32D9}" type="presParOf" srcId="{56D5B018-2C26-4635-A1D6-A3748B94DEB7}" destId="{8EF01CFB-AF7C-4DF5-A10F-F26AF6E15F29}" srcOrd="1" destOrd="0" presId="urn:microsoft.com/office/officeart/2005/8/layout/vList3"/>
    <dgm:cxn modelId="{A92784DD-B4C2-4F36-AAED-AB36E684ED12}" type="presParOf" srcId="{56D5B018-2C26-4635-A1D6-A3748B94DEB7}" destId="{5CF243B2-16CD-4E7C-A740-712D6AEBCECF}" srcOrd="2" destOrd="0" presId="urn:microsoft.com/office/officeart/2005/8/layout/vList3"/>
    <dgm:cxn modelId="{6F8852F3-3C6D-470D-9C21-9A26F8FC7E1B}" type="presParOf" srcId="{5CF243B2-16CD-4E7C-A740-712D6AEBCECF}" destId="{066DE31D-838E-4812-80FA-5B6B1D4B85F4}" srcOrd="0" destOrd="0" presId="urn:microsoft.com/office/officeart/2005/8/layout/vList3"/>
    <dgm:cxn modelId="{31829099-4FDF-4B1E-A9CA-619C58BB918E}" type="presParOf" srcId="{5CF243B2-16CD-4E7C-A740-712D6AEBCECF}" destId="{B2B6FD1A-06FD-437A-8B1D-3EF6782B48BA}" srcOrd="1" destOrd="0" presId="urn:microsoft.com/office/officeart/2005/8/layout/vList3"/>
    <dgm:cxn modelId="{43239375-7949-4D4C-9130-A2746ED603B5}" type="presParOf" srcId="{56D5B018-2C26-4635-A1D6-A3748B94DEB7}" destId="{126AEAB1-2236-4CD3-AD5A-9AA2D90568E5}" srcOrd="3" destOrd="0" presId="urn:microsoft.com/office/officeart/2005/8/layout/vList3"/>
    <dgm:cxn modelId="{B03DCFCD-ECA5-48FE-8590-F4308ADE4D75}" type="presParOf" srcId="{56D5B018-2C26-4635-A1D6-A3748B94DEB7}" destId="{98E052F0-CD4A-436E-BFB2-5754F51544F5}" srcOrd="4" destOrd="0" presId="urn:microsoft.com/office/officeart/2005/8/layout/vList3"/>
    <dgm:cxn modelId="{7C9EE581-D702-4526-B43E-419A8AB4A350}" type="presParOf" srcId="{98E052F0-CD4A-436E-BFB2-5754F51544F5}" destId="{AFAC33BF-9FD4-4A26-AA2C-85A62D180400}" srcOrd="0" destOrd="0" presId="urn:microsoft.com/office/officeart/2005/8/layout/vList3"/>
    <dgm:cxn modelId="{C2493C4D-80AA-4A35-A65F-5925668943DA}" type="presParOf" srcId="{98E052F0-CD4A-436E-BFB2-5754F51544F5}" destId="{219707DB-FC73-45F1-B43F-AA9E89E3B4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BCDCE-A043-4943-81EF-4CB590030627}">
      <dsp:nvSpPr>
        <dsp:cNvPr id="0" name=""/>
        <dsp:cNvSpPr/>
      </dsp:nvSpPr>
      <dsp:spPr>
        <a:xfrm rot="10800000">
          <a:off x="588832" y="883"/>
          <a:ext cx="9919881" cy="12092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64770" rIns="120904" bIns="6477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FF00"/>
              </a:solidFill>
            </a:rPr>
            <a:t>Вечером 1 января (13 января) 1826 года восставшие роты выступают из </a:t>
          </a:r>
          <a:r>
            <a:rPr lang="ru-RU" sz="1700" b="1" kern="1200" dirty="0" err="1" smtClean="0">
              <a:solidFill>
                <a:srgbClr val="FFFF00"/>
              </a:solidFill>
            </a:rPr>
            <a:t>Мотовиловки</a:t>
          </a:r>
          <a:r>
            <a:rPr lang="ru-RU" sz="1700" b="1" kern="1200" dirty="0" smtClean="0">
              <a:solidFill>
                <a:srgbClr val="FFFF00"/>
              </a:solidFill>
            </a:rPr>
            <a:t>. Штаб восстания отказался от немедленного похода на Житомир из-за недостаточности наличных сил и провала попыток М. П. Бестужева-Рюмина установить связь со славянами и расположенными поблизости Кременчугским и </a:t>
          </a:r>
          <a:r>
            <a:rPr lang="ru-RU" sz="1700" b="1" kern="1200" dirty="0" err="1" smtClean="0">
              <a:solidFill>
                <a:srgbClr val="FFFF00"/>
              </a:solidFill>
            </a:rPr>
            <a:t>Алексопольским</a:t>
          </a:r>
          <a:r>
            <a:rPr lang="ru-RU" sz="1700" b="1" kern="1200" dirty="0" smtClean="0">
              <a:solidFill>
                <a:srgbClr val="FFFF00"/>
              </a:solidFill>
            </a:rPr>
            <a:t> полками. </a:t>
          </a:r>
          <a:endParaRPr lang="ru-RU" sz="1700" b="1" kern="1200" dirty="0">
            <a:solidFill>
              <a:srgbClr val="FFFF00"/>
            </a:solidFill>
          </a:endParaRPr>
        </a:p>
      </dsp:txBody>
      <dsp:txXfrm rot="10800000">
        <a:off x="891136" y="883"/>
        <a:ext cx="9617577" cy="1209216"/>
      </dsp:txXfrm>
    </dsp:sp>
    <dsp:sp modelId="{A1A3A02E-2D52-46D4-9919-79A8F6598ACF}">
      <dsp:nvSpPr>
        <dsp:cNvPr id="0" name=""/>
        <dsp:cNvSpPr/>
      </dsp:nvSpPr>
      <dsp:spPr>
        <a:xfrm>
          <a:off x="76101" y="0"/>
          <a:ext cx="1209216" cy="12092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6FD1A-06FD-437A-8B1D-3EF6782B48BA}">
      <dsp:nvSpPr>
        <dsp:cNvPr id="0" name=""/>
        <dsp:cNvSpPr/>
      </dsp:nvSpPr>
      <dsp:spPr>
        <a:xfrm rot="10800000">
          <a:off x="471035" y="1539886"/>
          <a:ext cx="10044564" cy="12092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Из Василькова повстанцы двинулись к местечку Брусилов, близ которого к ним примкнули ещё почти 2 роты полка, а затем повернули на Белую Церковь, где они рассчитывали соединиться с 17-м егерским полком, избегая столкновения с превосходящими силами правительственных войск и потом идти на Житомир. 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773339" y="1539886"/>
        <a:ext cx="9742260" cy="1209216"/>
      </dsp:txXfrm>
    </dsp:sp>
    <dsp:sp modelId="{066DE31D-838E-4812-80FA-5B6B1D4B85F4}">
      <dsp:nvSpPr>
        <dsp:cNvPr id="0" name=""/>
        <dsp:cNvSpPr/>
      </dsp:nvSpPr>
      <dsp:spPr>
        <a:xfrm>
          <a:off x="179997" y="1550274"/>
          <a:ext cx="1209216" cy="12092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707DB-FC73-45F1-B43F-AA9E89E3B405}">
      <dsp:nvSpPr>
        <dsp:cNvPr id="0" name=""/>
        <dsp:cNvSpPr/>
      </dsp:nvSpPr>
      <dsp:spPr>
        <a:xfrm rot="10800000">
          <a:off x="387960" y="3089289"/>
          <a:ext cx="10127639" cy="12092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По пути движения восставшие провозглашали в селах и местечках вольность крестьян. Местные жители с большим сочувствием относились к восставшим. 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690264" y="3089289"/>
        <a:ext cx="9825335" cy="1209216"/>
      </dsp:txXfrm>
    </dsp:sp>
    <dsp:sp modelId="{AFAC33BF-9FD4-4A26-AA2C-85A62D180400}">
      <dsp:nvSpPr>
        <dsp:cNvPr id="0" name=""/>
        <dsp:cNvSpPr/>
      </dsp:nvSpPr>
      <dsp:spPr>
        <a:xfrm>
          <a:off x="325478" y="3089289"/>
          <a:ext cx="1209216" cy="12092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1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3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0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9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5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3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6A8F-EA99-4D77-AAFA-10AB6F008D3C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884A-CE59-4707-81C2-8C16BF2A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160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Экскурсия по местам восстания Черниговского пехотного полка.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57" y="1669762"/>
            <a:ext cx="4062379" cy="36989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42333"/>
            <a:ext cx="5181600" cy="3843020"/>
          </a:xfrm>
        </p:spPr>
      </p:pic>
      <p:sp>
        <p:nvSpPr>
          <p:cNvPr id="9" name="Прямоугольник 8"/>
          <p:cNvSpPr/>
          <p:nvPr/>
        </p:nvSpPr>
        <p:spPr>
          <a:xfrm>
            <a:off x="616528" y="5485353"/>
            <a:ext cx="5036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© Денис Паничкин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Серия </a:t>
            </a:r>
            <a:r>
              <a:rPr lang="ru-RU" sz="2400" b="1" dirty="0" smtClean="0">
                <a:solidFill>
                  <a:srgbClr val="FFFF00"/>
                </a:solidFill>
              </a:rPr>
              <a:t>«Украина: тематические виртуальные экскурсии».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56238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Репродукция картины «Декабристы. Восстание Черниговского полка» (художник Татьяна Григорьевна Назаренко, 1978)</a:t>
            </a:r>
          </a:p>
        </p:txBody>
      </p:sp>
    </p:spTree>
    <p:extLst>
      <p:ext uri="{BB962C8B-B14F-4D97-AF65-F5344CB8AC3E}">
        <p14:creationId xmlns:p14="http://schemas.microsoft.com/office/powerpoint/2010/main" val="90856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74" y="131208"/>
            <a:ext cx="7254020" cy="5175957"/>
          </a:xfrm>
        </p:spPr>
      </p:pic>
      <p:sp>
        <p:nvSpPr>
          <p:cNvPr id="5" name="Прямоугольник 4"/>
          <p:cNvSpPr/>
          <p:nvPr/>
        </p:nvSpPr>
        <p:spPr>
          <a:xfrm>
            <a:off x="481445" y="5379901"/>
            <a:ext cx="11333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31 декабря 1825 года (12 января 1826 года) декабристы заняли </a:t>
            </a:r>
            <a:r>
              <a:rPr lang="ru-RU" b="1" dirty="0" err="1">
                <a:solidFill>
                  <a:srgbClr val="FFFF00"/>
                </a:solidFill>
              </a:rPr>
              <a:t>Мотовиловку</a:t>
            </a:r>
            <a:r>
              <a:rPr lang="ru-RU" b="1" dirty="0">
                <a:solidFill>
                  <a:srgbClr val="FFFF00"/>
                </a:solidFill>
              </a:rPr>
              <a:t>, где перед строем был оглашён «Православный катехизис» - прокламация восставших, составленная </a:t>
            </a:r>
            <a:r>
              <a:rPr lang="ru-RU" b="1" dirty="0" err="1">
                <a:solidFill>
                  <a:srgbClr val="FFFF00"/>
                </a:solidFill>
              </a:rPr>
              <a:t>Муравьёвым</a:t>
            </a:r>
            <a:r>
              <a:rPr lang="ru-RU" b="1" dirty="0">
                <a:solidFill>
                  <a:srgbClr val="FFFF00"/>
                </a:solidFill>
              </a:rPr>
              <a:t>-Апостолом и М. П. Бестужевым-Рюминым. Говорилось о необходимости провозглашения свободы в России, о сокращении срока военной службы, об </a:t>
            </a:r>
            <a:r>
              <a:rPr lang="ru-RU" b="1">
                <a:solidFill>
                  <a:srgbClr val="FFFF00"/>
                </a:solidFill>
              </a:rPr>
              <a:t>облегчении </a:t>
            </a:r>
            <a:r>
              <a:rPr lang="ru-RU" b="1" smtClean="0">
                <a:solidFill>
                  <a:srgbClr val="FFFF00"/>
                </a:solidFill>
              </a:rPr>
              <a:t>.положения </a:t>
            </a:r>
            <a:r>
              <a:rPr lang="ru-RU" b="1" dirty="0">
                <a:solidFill>
                  <a:srgbClr val="FFFF00"/>
                </a:solidFill>
              </a:rPr>
              <a:t>крестьян и призывал солдат защищать свободу</a:t>
            </a:r>
            <a:r>
              <a:rPr lang="ru-RU" b="1" dirty="0" smtClean="0">
                <a:solidFill>
                  <a:srgbClr val="FFFF00"/>
                </a:solidFill>
              </a:rPr>
              <a:t>. Это отразил на своей картине художник П.Г. Игнатов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Восставшие двинулись через </a:t>
            </a:r>
            <a:r>
              <a:rPr lang="ru-RU" sz="3200" b="1" dirty="0" err="1" smtClean="0">
                <a:solidFill>
                  <a:srgbClr val="FFFF00"/>
                </a:solidFill>
              </a:rPr>
              <a:t>Марьяновку</a:t>
            </a:r>
            <a:r>
              <a:rPr lang="ru-RU" sz="3200" b="1" dirty="0" smtClean="0">
                <a:solidFill>
                  <a:srgbClr val="FFFF00"/>
                </a:solidFill>
              </a:rPr>
              <a:t> (позже – родина известного певца, Народного артиста СССР И.С. Козловского) и Пологи.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22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17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6308" y="744969"/>
            <a:ext cx="5271655" cy="4824557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ru-RU" b="1" dirty="0">
                <a:solidFill>
                  <a:srgbClr val="FFFF00"/>
                </a:solidFill>
              </a:rPr>
              <a:t>Узнав, что 17-й егерский полк выведен из Белой Церкви, восставшие 3 января (15 января) 1826 года направились вновь на </a:t>
            </a:r>
            <a:r>
              <a:rPr lang="ru-RU" b="1" dirty="0" err="1">
                <a:solidFill>
                  <a:srgbClr val="FFFF00"/>
                </a:solidFill>
              </a:rPr>
              <a:t>Ковалёвку</a:t>
            </a:r>
            <a:r>
              <a:rPr lang="ru-RU" b="1" dirty="0">
                <a:solidFill>
                  <a:srgbClr val="FFFF00"/>
                </a:solidFill>
              </a:rPr>
              <a:t> и </a:t>
            </a:r>
            <a:r>
              <a:rPr lang="ru-RU" b="1" dirty="0" err="1">
                <a:solidFill>
                  <a:srgbClr val="FFFF00"/>
                </a:solidFill>
              </a:rPr>
              <a:t>Трилесы</a:t>
            </a:r>
            <a:r>
              <a:rPr lang="ru-RU" b="1" dirty="0">
                <a:solidFill>
                  <a:srgbClr val="FFFF00"/>
                </a:solidFill>
              </a:rPr>
              <a:t>, откуда они начали свое выступление, намереваясь прорываться к Житомиру, стремясь соединиться с частями 8-й пехотной дивизии, где служили члены Общества соединённых славян.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35" y="298160"/>
            <a:ext cx="5997117" cy="5894821"/>
          </a:xfrm>
        </p:spPr>
      </p:pic>
    </p:spTree>
    <p:extLst>
      <p:ext uri="{BB962C8B-B14F-4D97-AF65-F5344CB8AC3E}">
        <p14:creationId xmlns:p14="http://schemas.microsoft.com/office/powerpoint/2010/main" val="263204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2" y="560947"/>
            <a:ext cx="9542139" cy="5343598"/>
          </a:xfrm>
        </p:spPr>
      </p:pic>
      <p:sp>
        <p:nvSpPr>
          <p:cNvPr id="5" name="Прямоугольник 4"/>
          <p:cNvSpPr/>
          <p:nvPr/>
        </p:nvSpPr>
        <p:spPr>
          <a:xfrm>
            <a:off x="249382" y="5904545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При селе </a:t>
            </a:r>
            <a:r>
              <a:rPr lang="ru-RU" sz="2000" b="1" dirty="0" err="1">
                <a:solidFill>
                  <a:srgbClr val="FFFF00"/>
                </a:solidFill>
              </a:rPr>
              <a:t>Устимовке</a:t>
            </a:r>
            <a:r>
              <a:rPr lang="ru-RU" sz="2000" b="1" dirty="0">
                <a:solidFill>
                  <a:srgbClr val="FFFF00"/>
                </a:solidFill>
              </a:rPr>
              <a:t> 3 января 1826 года полк был разбит правительственными войсками под командованием генерал-майора барона Ф. </a:t>
            </a:r>
            <a:r>
              <a:rPr lang="ru-RU" sz="2000" b="1" dirty="0" err="1">
                <a:solidFill>
                  <a:srgbClr val="FFFF00"/>
                </a:solidFill>
              </a:rPr>
              <a:t>Гейсмара</a:t>
            </a:r>
            <a:r>
              <a:rPr lang="ru-RU" sz="2000" b="1" dirty="0">
                <a:solidFill>
                  <a:srgbClr val="FFFF00"/>
                </a:solidFill>
              </a:rPr>
              <a:t>. Кадр из фильма «Союз спасения» (2019, Россия).</a:t>
            </a:r>
          </a:p>
        </p:txBody>
      </p:sp>
    </p:spTree>
    <p:extLst>
      <p:ext uri="{BB962C8B-B14F-4D97-AF65-F5344CB8AC3E}">
        <p14:creationId xmlns:p14="http://schemas.microsoft.com/office/powerpoint/2010/main" val="23440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4455" y="502025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Благодарим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76203"/>
            <a:ext cx="5181600" cy="38862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46173" y="443634"/>
            <a:ext cx="597477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rgbClr val="FFFF00"/>
                </a:solidFill>
              </a:rPr>
              <a:t>На могиле застрелившегося на поле боя </a:t>
            </a:r>
            <a:r>
              <a:rPr lang="ru-RU" b="1" dirty="0" smtClean="0">
                <a:solidFill>
                  <a:srgbClr val="FFFF00"/>
                </a:solidFill>
              </a:rPr>
              <a:t>Ипполита </a:t>
            </a:r>
            <a:r>
              <a:rPr lang="ru-RU" b="1" dirty="0" err="1">
                <a:solidFill>
                  <a:srgbClr val="FFFF00"/>
                </a:solidFill>
              </a:rPr>
              <a:t>Муравьёва</a:t>
            </a:r>
            <a:r>
              <a:rPr lang="ru-RU" b="1" dirty="0">
                <a:solidFill>
                  <a:srgbClr val="FFFF00"/>
                </a:solidFill>
              </a:rPr>
              <a:t>-Апостола, убитых в бою М. А. </a:t>
            </a:r>
            <a:r>
              <a:rPr lang="ru-RU" b="1" dirty="0" err="1">
                <a:solidFill>
                  <a:srgbClr val="FFFF00"/>
                </a:solidFill>
              </a:rPr>
              <a:t>Щепилло</a:t>
            </a:r>
            <a:r>
              <a:rPr lang="ru-RU" b="1" dirty="0">
                <a:solidFill>
                  <a:srgbClr val="FFFF00"/>
                </a:solidFill>
              </a:rPr>
              <a:t> и А. Д. Кузьмина не было велено ставить памятник.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rgbClr val="FFFF00"/>
                </a:solidFill>
              </a:rPr>
              <a:t>Погибших похоронили в общей могиле, а вместо этого их имена прибили к символической виселице.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rgbClr val="FFFF00"/>
                </a:solidFill>
              </a:rPr>
              <a:t>В советский период был установлен памятник в селе </a:t>
            </a:r>
            <a:r>
              <a:rPr lang="ru-RU" b="1" dirty="0" err="1">
                <a:solidFill>
                  <a:srgbClr val="FFFF00"/>
                </a:solidFill>
              </a:rPr>
              <a:t>Вороньки</a:t>
            </a:r>
            <a:r>
              <a:rPr lang="ru-RU" b="1" dirty="0">
                <a:solidFill>
                  <a:srgbClr val="FFFF00"/>
                </a:solidFill>
              </a:rPr>
              <a:t> рядом с </a:t>
            </a:r>
            <a:r>
              <a:rPr lang="ru-RU" b="1" dirty="0" err="1">
                <a:solidFill>
                  <a:srgbClr val="FFFF00"/>
                </a:solidFill>
              </a:rPr>
              <a:t>Трилесами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88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080655"/>
            <a:ext cx="5181600" cy="357854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22818" y="301336"/>
            <a:ext cx="6057900" cy="62033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Так было над </a:t>
            </a:r>
            <a:r>
              <a:rPr lang="ru-RU" b="1" i="1" dirty="0" err="1">
                <a:solidFill>
                  <a:srgbClr val="FFFF00"/>
                </a:solidFill>
              </a:rPr>
              <a:t>Невою</a:t>
            </a:r>
            <a:r>
              <a:rPr lang="ru-RU" b="1" i="1" dirty="0">
                <a:solidFill>
                  <a:srgbClr val="FFFF00"/>
                </a:solidFill>
              </a:rPr>
              <a:t> льдистой,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Но там, где ранее весна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Блестит над Каменкой тенистой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И над холмами </a:t>
            </a:r>
            <a:r>
              <a:rPr lang="ru-RU" b="1" i="1" dirty="0" err="1">
                <a:solidFill>
                  <a:srgbClr val="FFFF00"/>
                </a:solidFill>
              </a:rPr>
              <a:t>Тульчина</a:t>
            </a:r>
            <a:r>
              <a:rPr lang="ru-RU" b="1" i="1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Где </a:t>
            </a:r>
            <a:r>
              <a:rPr lang="ru-RU" b="1" i="1" dirty="0" err="1">
                <a:solidFill>
                  <a:srgbClr val="FFFF00"/>
                </a:solidFill>
              </a:rPr>
              <a:t>Витгенштейновы</a:t>
            </a:r>
            <a:r>
              <a:rPr lang="ru-RU" b="1" i="1" dirty="0">
                <a:solidFill>
                  <a:srgbClr val="FFFF00"/>
                </a:solidFill>
              </a:rPr>
              <a:t> дружины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Днепром подмытые равнины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И степи Буга </a:t>
            </a:r>
            <a:r>
              <a:rPr lang="ru-RU" b="1" i="1" dirty="0" err="1">
                <a:solidFill>
                  <a:srgbClr val="FFFF00"/>
                </a:solidFill>
              </a:rPr>
              <a:t>облегли</a:t>
            </a:r>
            <a:r>
              <a:rPr lang="ru-RU" b="1" i="1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Дела иные уж пошли.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Там Пестель  … для тиранов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И рать  … набирал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Холоднокровный генерал,</a:t>
            </a:r>
          </a:p>
          <a:p>
            <a:pPr marL="0" indent="0">
              <a:buNone/>
            </a:pPr>
            <a:r>
              <a:rPr lang="ru-RU" b="1" i="1">
                <a:solidFill>
                  <a:srgbClr val="FFFF00"/>
                </a:solidFill>
              </a:rPr>
              <a:t>И </a:t>
            </a:r>
            <a:r>
              <a:rPr lang="ru-RU" b="1" i="1" smtClean="0">
                <a:solidFill>
                  <a:srgbClr val="FFFF00"/>
                </a:solidFill>
              </a:rPr>
              <a:t>Муравьёв</a:t>
            </a:r>
            <a:r>
              <a:rPr lang="ru-RU" b="1" i="1" dirty="0">
                <a:solidFill>
                  <a:srgbClr val="FFFF00"/>
                </a:solidFill>
              </a:rPr>
              <a:t>, его склоняя,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И полон дерзости и сил,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Минуты вспышки торопил.</a:t>
            </a:r>
          </a:p>
          <a:p>
            <a:pPr marL="0" indent="0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(А.С. Пушкин.  Из «Десятой главы Евгения Онегина»)</a:t>
            </a:r>
          </a:p>
          <a:p>
            <a:pPr marL="0" indent="0"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135" y="4893071"/>
            <a:ext cx="491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Каменка (ныне Черкасская область Украины), «грот декабристов»</a:t>
            </a:r>
          </a:p>
        </p:txBody>
      </p:sp>
    </p:spTree>
    <p:extLst>
      <p:ext uri="{BB962C8B-B14F-4D97-AF65-F5344CB8AC3E}">
        <p14:creationId xmlns:p14="http://schemas.microsoft.com/office/powerpoint/2010/main" val="28033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0292" y="428397"/>
            <a:ext cx="9909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Современный </a:t>
            </a:r>
            <a:r>
              <a:rPr lang="ru-RU" sz="3200" b="1" dirty="0" err="1">
                <a:solidFill>
                  <a:srgbClr val="FFFF00"/>
                </a:solidFill>
              </a:rPr>
              <a:t>Тульчин</a:t>
            </a:r>
            <a:r>
              <a:rPr lang="ru-RU" sz="3200" b="1" dirty="0">
                <a:solidFill>
                  <a:srgbClr val="FFFF00"/>
                </a:solidFill>
              </a:rPr>
              <a:t> (Винницкая область </a:t>
            </a:r>
            <a:r>
              <a:rPr lang="ru-RU" sz="3200" b="1" dirty="0" smtClean="0">
                <a:solidFill>
                  <a:srgbClr val="FFFF00"/>
                </a:solidFill>
              </a:rPr>
              <a:t>Украины).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5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955" y="230043"/>
            <a:ext cx="4980709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«Южное тайное общество»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2036661"/>
            <a:ext cx="5445498" cy="4042019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850083" y="322118"/>
            <a:ext cx="5995554" cy="6265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FF00"/>
                </a:solidFill>
              </a:rPr>
              <a:t>Создано в марте 1821 года на базе </a:t>
            </a:r>
            <a:r>
              <a:rPr lang="ru-RU" b="1" dirty="0" err="1">
                <a:solidFill>
                  <a:srgbClr val="FFFF00"/>
                </a:solidFill>
              </a:rPr>
              <a:t>Тульчинской</a:t>
            </a:r>
            <a:r>
              <a:rPr lang="ru-RU" b="1" dirty="0">
                <a:solidFill>
                  <a:srgbClr val="FFFF00"/>
                </a:solidFill>
              </a:rPr>
              <a:t> управы Союза благоденствия. Общество сформировалось из наиболее радикальных членов Союза благоденствия, не признавших его роспуск и продолживших свою деятельность в </a:t>
            </a:r>
            <a:r>
              <a:rPr lang="ru-RU" b="1" dirty="0" err="1">
                <a:solidFill>
                  <a:srgbClr val="FFFF00"/>
                </a:solidFill>
              </a:rPr>
              <a:t>Тульчине</a:t>
            </a:r>
            <a:r>
              <a:rPr lang="ru-RU" b="1" dirty="0">
                <a:solidFill>
                  <a:srgbClr val="FFFF00"/>
                </a:solidFill>
              </a:rPr>
              <a:t>, где располагалась главная квартира 2-й армии.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FF00"/>
                </a:solidFill>
              </a:rPr>
              <a:t>Возглавляла общество Директория в составе П. И. Пестеля, А. П. </a:t>
            </a:r>
            <a:r>
              <a:rPr lang="ru-RU" b="1" dirty="0" err="1">
                <a:solidFill>
                  <a:srgbClr val="FFFF00"/>
                </a:solidFill>
              </a:rPr>
              <a:t>Юшневского</a:t>
            </a:r>
            <a:r>
              <a:rPr lang="ru-RU" b="1" dirty="0">
                <a:solidFill>
                  <a:srgbClr val="FFFF00"/>
                </a:solidFill>
              </a:rPr>
              <a:t> и С. И. </a:t>
            </a:r>
            <a:r>
              <a:rPr lang="ru-RU" b="1" dirty="0" err="1">
                <a:solidFill>
                  <a:srgbClr val="FFFF00"/>
                </a:solidFill>
              </a:rPr>
              <a:t>Муравьёва</a:t>
            </a:r>
            <a:r>
              <a:rPr lang="ru-RU" b="1" dirty="0">
                <a:solidFill>
                  <a:srgbClr val="FFFF00"/>
                </a:solidFill>
              </a:rPr>
              <a:t>-Апостола.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FF00"/>
                </a:solidFill>
              </a:rPr>
              <a:t>На съезде 1823 года общество было разделено на три управы:  </a:t>
            </a:r>
            <a:r>
              <a:rPr lang="ru-RU" b="1" dirty="0" err="1">
                <a:solidFill>
                  <a:srgbClr val="FFFF00"/>
                </a:solidFill>
              </a:rPr>
              <a:t>Тульчинскую</a:t>
            </a:r>
            <a:r>
              <a:rPr lang="ru-RU" b="1" dirty="0">
                <a:solidFill>
                  <a:srgbClr val="FFFF00"/>
                </a:solidFill>
              </a:rPr>
              <a:t>, Каменскую и Васильковскую.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FF00"/>
                </a:solidFill>
              </a:rPr>
              <a:t>В сентябре 1825 года в состав Южного общества вошло Общество соединённых славян, преобразованное в Славянскую управу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5" y="169212"/>
            <a:ext cx="3619279" cy="4745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27" y="258968"/>
            <a:ext cx="3340042" cy="4618575"/>
          </a:xfrm>
        </p:spPr>
      </p:pic>
      <p:sp>
        <p:nvSpPr>
          <p:cNvPr id="7" name="Прямоугольник 6"/>
          <p:cNvSpPr/>
          <p:nvPr/>
        </p:nvSpPr>
        <p:spPr>
          <a:xfrm>
            <a:off x="8749145" y="5095378"/>
            <a:ext cx="327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Памятник М. П. Бестужеву-Рюмину в </a:t>
            </a:r>
            <a:r>
              <a:rPr lang="ru-RU" i="1" dirty="0" err="1">
                <a:solidFill>
                  <a:srgbClr val="FFFF00"/>
                </a:solidFill>
              </a:rPr>
              <a:t>Кудрёшках</a:t>
            </a:r>
            <a:r>
              <a:rPr lang="ru-RU" i="1" dirty="0">
                <a:solidFill>
                  <a:srgbClr val="FFFF00"/>
                </a:solidFill>
              </a:rPr>
              <a:t> (</a:t>
            </a:r>
            <a:r>
              <a:rPr lang="ru-RU" i="1" dirty="0" smtClean="0">
                <a:solidFill>
                  <a:srgbClr val="FFFF00"/>
                </a:solidFill>
              </a:rPr>
              <a:t>Нижегородская </a:t>
            </a:r>
            <a:r>
              <a:rPr lang="ru-RU" i="1" dirty="0">
                <a:solidFill>
                  <a:srgbClr val="FFFF00"/>
                </a:solidFill>
              </a:rPr>
              <a:t>область)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607" y="5187711"/>
            <a:ext cx="2550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С.И. Муравьёв-Апостол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5745" y="446253"/>
            <a:ext cx="39277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Получив известия о восстании в </a:t>
            </a:r>
            <a:r>
              <a:rPr lang="ru-RU" sz="2000" b="1" dirty="0" smtClean="0">
                <a:solidFill>
                  <a:srgbClr val="FFFF00"/>
                </a:solidFill>
              </a:rPr>
              <a:t>Петербурге, </a:t>
            </a:r>
            <a:r>
              <a:rPr lang="ru-RU" sz="2000" b="1" dirty="0">
                <a:solidFill>
                  <a:srgbClr val="FFFF00"/>
                </a:solidFill>
              </a:rPr>
              <a:t>командир полка </a:t>
            </a:r>
            <a:r>
              <a:rPr lang="ru-RU" sz="2000" b="1" dirty="0" err="1">
                <a:solidFill>
                  <a:srgbClr val="FFFF00"/>
                </a:solidFill>
              </a:rPr>
              <a:t>Гебель</a:t>
            </a:r>
            <a:r>
              <a:rPr lang="ru-RU" sz="2000" b="1" dirty="0">
                <a:solidFill>
                  <a:srgbClr val="FFFF00"/>
                </a:solidFill>
              </a:rPr>
              <a:t> лично арестовал подполковника С. И. </a:t>
            </a:r>
            <a:r>
              <a:rPr lang="ru-RU" sz="2000" b="1" dirty="0" err="1">
                <a:solidFill>
                  <a:srgbClr val="FFFF00"/>
                </a:solidFill>
              </a:rPr>
              <a:t>Муравьёва</a:t>
            </a:r>
            <a:r>
              <a:rPr lang="ru-RU" sz="2000" b="1" dirty="0">
                <a:solidFill>
                  <a:srgbClr val="FFFF00"/>
                </a:solidFill>
              </a:rPr>
              <a:t>-Апостола , также приказав арестовать подпоручика М.П. Бестужева-Рюмина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29 </a:t>
            </a:r>
            <a:r>
              <a:rPr lang="ru-RU" sz="2000" b="1" dirty="0">
                <a:solidFill>
                  <a:srgbClr val="FFFF00"/>
                </a:solidFill>
              </a:rPr>
              <a:t>декабря 1825 года (10 января 1826 года) офицеры полка Кузьмин, Соловьёв, </a:t>
            </a:r>
            <a:r>
              <a:rPr lang="ru-RU" sz="2000" b="1" dirty="0" err="1">
                <a:solidFill>
                  <a:srgbClr val="FFFF00"/>
                </a:solidFill>
              </a:rPr>
              <a:t>Сухинов</a:t>
            </a:r>
            <a:r>
              <a:rPr lang="ru-RU" sz="2000" b="1" dirty="0">
                <a:solidFill>
                  <a:srgbClr val="FFFF00"/>
                </a:solidFill>
              </a:rPr>
              <a:t> и </a:t>
            </a:r>
            <a:r>
              <a:rPr lang="ru-RU" sz="2000" b="1" dirty="0" err="1">
                <a:solidFill>
                  <a:srgbClr val="FFFF00"/>
                </a:solidFill>
              </a:rPr>
              <a:t>Щепилло</a:t>
            </a:r>
            <a:r>
              <a:rPr lang="ru-RU" sz="2000" b="1" dirty="0">
                <a:solidFill>
                  <a:srgbClr val="FFFF00"/>
                </a:solidFill>
              </a:rPr>
              <a:t> освободили </a:t>
            </a:r>
            <a:r>
              <a:rPr lang="ru-RU" sz="2000" b="1" dirty="0" err="1">
                <a:solidFill>
                  <a:srgbClr val="FFFF00"/>
                </a:solidFill>
              </a:rPr>
              <a:t>Муравьёва</a:t>
            </a:r>
            <a:r>
              <a:rPr lang="ru-RU" sz="2000" b="1" dirty="0">
                <a:solidFill>
                  <a:srgbClr val="FFFF00"/>
                </a:solidFill>
              </a:rPr>
              <a:t>-Апостола в селе </a:t>
            </a:r>
            <a:r>
              <a:rPr lang="ru-RU" sz="2000" b="1" dirty="0" err="1" smtClean="0">
                <a:solidFill>
                  <a:srgbClr val="FFFF00"/>
                </a:solidFill>
              </a:rPr>
              <a:t>Трилесы</a:t>
            </a:r>
            <a:r>
              <a:rPr lang="ru-RU" sz="2000" b="1" dirty="0" smtClean="0">
                <a:solidFill>
                  <a:srgbClr val="FFFF00"/>
                </a:solidFill>
              </a:rPr>
              <a:t> Киевской губернии.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Так началось </a:t>
            </a:r>
            <a:r>
              <a:rPr lang="ru-RU" sz="2000" b="1" dirty="0">
                <a:solidFill>
                  <a:srgbClr val="FFFF00"/>
                </a:solidFill>
              </a:rPr>
              <a:t>восстание Черниговского полка, организованное Южным тайным обществом. 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Н. </a:t>
            </a:r>
            <a:r>
              <a:rPr lang="ru-RU" sz="3200" b="1" dirty="0" err="1">
                <a:solidFill>
                  <a:srgbClr val="FFFF00"/>
                </a:solidFill>
              </a:rPr>
              <a:t>Радионов</a:t>
            </a:r>
            <a:r>
              <a:rPr lang="ru-RU" sz="3200" b="1" dirty="0">
                <a:solidFill>
                  <a:srgbClr val="FFFF00"/>
                </a:solidFill>
              </a:rPr>
              <a:t>. Нападение на полковника Густава </a:t>
            </a:r>
            <a:r>
              <a:rPr lang="ru-RU" sz="3200" b="1" dirty="0" err="1">
                <a:solidFill>
                  <a:srgbClr val="FFFF00"/>
                </a:solidFill>
              </a:rPr>
              <a:t>Гебеля</a:t>
            </a:r>
            <a:r>
              <a:rPr lang="ru-RU" sz="3200" b="1" dirty="0">
                <a:solidFill>
                  <a:srgbClr val="FFFF00"/>
                </a:solidFill>
              </a:rPr>
              <a:t>. Иллюстрация к повести А</a:t>
            </a:r>
            <a:r>
              <a:rPr lang="ru-RU" sz="3200" b="1" dirty="0" smtClean="0">
                <a:solidFill>
                  <a:srgbClr val="FFFF00"/>
                </a:solidFill>
              </a:rPr>
              <a:t>. Слонимского «</a:t>
            </a:r>
            <a:r>
              <a:rPr lang="ru-RU" sz="3200" b="1" dirty="0" err="1" smtClean="0">
                <a:solidFill>
                  <a:srgbClr val="FFFF00"/>
                </a:solidFill>
              </a:rPr>
              <a:t>Черниговцы</a:t>
            </a:r>
            <a:r>
              <a:rPr lang="ru-RU" sz="3200" b="1" dirty="0" smtClean="0">
                <a:solidFill>
                  <a:srgbClr val="FFFF00"/>
                </a:solidFill>
              </a:rPr>
              <a:t>».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12" y="1825625"/>
            <a:ext cx="5550176" cy="4351338"/>
          </a:xfrm>
        </p:spPr>
      </p:pic>
    </p:spTree>
    <p:extLst>
      <p:ext uri="{BB962C8B-B14F-4D97-AF65-F5344CB8AC3E}">
        <p14:creationId xmlns:p14="http://schemas.microsoft.com/office/powerpoint/2010/main" val="263528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627" y="55546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Далее путь восставших прошёл вдоль реки Каменка через сёла </a:t>
            </a:r>
            <a:r>
              <a:rPr lang="ru-RU" b="1" dirty="0" err="1">
                <a:solidFill>
                  <a:srgbClr val="FFFF00"/>
                </a:solidFill>
              </a:rPr>
              <a:t>Ковалёвка</a:t>
            </a:r>
            <a:r>
              <a:rPr lang="ru-RU" b="1" dirty="0">
                <a:solidFill>
                  <a:srgbClr val="FFFF00"/>
                </a:solidFill>
              </a:rPr>
              <a:t> (показан его современный вид), </a:t>
            </a:r>
            <a:r>
              <a:rPr lang="ru-RU" b="1" dirty="0" err="1">
                <a:solidFill>
                  <a:srgbClr val="FFFF00"/>
                </a:solidFill>
              </a:rPr>
              <a:t>Паляничницы</a:t>
            </a:r>
            <a:r>
              <a:rPr lang="ru-RU" b="1" dirty="0">
                <a:solidFill>
                  <a:srgbClr val="FFFF00"/>
                </a:solidFill>
              </a:rPr>
              <a:t>, Фастовец и </a:t>
            </a:r>
            <a:r>
              <a:rPr lang="ru-RU" b="1" dirty="0" err="1">
                <a:solidFill>
                  <a:srgbClr val="FFFF00"/>
                </a:solidFill>
              </a:rPr>
              <a:t>Мытница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4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1" y="250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Ни в одном из этих сёл нет никаких достопримечательностей, относящихся к восстанию декабристов.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0" y="1534679"/>
            <a:ext cx="3261872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25" y="1477546"/>
            <a:ext cx="3156974" cy="4456905"/>
          </a:xfrm>
        </p:spPr>
      </p:pic>
      <p:sp>
        <p:nvSpPr>
          <p:cNvPr id="7" name="Прямоугольник 6"/>
          <p:cNvSpPr/>
          <p:nvPr/>
        </p:nvSpPr>
        <p:spPr>
          <a:xfrm>
            <a:off x="4187536" y="2053073"/>
            <a:ext cx="3969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Правда, в селе </a:t>
            </a:r>
            <a:r>
              <a:rPr lang="ru-RU" sz="2000" b="1" dirty="0" err="1">
                <a:solidFill>
                  <a:srgbClr val="FFFF00"/>
                </a:solidFill>
              </a:rPr>
              <a:t>Ковалёвка</a:t>
            </a:r>
            <a:r>
              <a:rPr lang="ru-RU" sz="2000" b="1" dirty="0">
                <a:solidFill>
                  <a:srgbClr val="FFFF00"/>
                </a:solidFill>
              </a:rPr>
              <a:t> около церкви Рождества Пресвятой Богородицы есть памятник митрополиту Петру Могиле, а село </a:t>
            </a:r>
            <a:r>
              <a:rPr lang="ru-RU" sz="2000" b="1" dirty="0" err="1">
                <a:solidFill>
                  <a:srgbClr val="FFFF00"/>
                </a:solidFill>
              </a:rPr>
              <a:t>Мытница</a:t>
            </a:r>
            <a:r>
              <a:rPr lang="ru-RU" sz="2000" b="1" dirty="0">
                <a:solidFill>
                  <a:srgbClr val="FFFF00"/>
                </a:solidFill>
              </a:rPr>
              <a:t> позже стало родиной полного кавалера </a:t>
            </a:r>
            <a:r>
              <a:rPr lang="ru-RU" sz="2000" b="1" dirty="0" smtClean="0">
                <a:solidFill>
                  <a:srgbClr val="FFFF00"/>
                </a:solidFill>
              </a:rPr>
              <a:t>Ордена </a:t>
            </a:r>
            <a:r>
              <a:rPr lang="ru-RU" sz="2000" b="1" dirty="0">
                <a:solidFill>
                  <a:srgbClr val="FFFF00"/>
                </a:solidFill>
              </a:rPr>
              <a:t>Славы Ивана Сергеевича </a:t>
            </a:r>
            <a:r>
              <a:rPr lang="ru-RU" sz="2000" b="1" dirty="0" err="1" smtClean="0">
                <a:solidFill>
                  <a:srgbClr val="FFFF00"/>
                </a:solidFill>
              </a:rPr>
              <a:t>Тонвовида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(1914 -2003), но всё это не в чести для </a:t>
            </a:r>
            <a:r>
              <a:rPr lang="ru-RU" sz="2000" b="1" dirty="0" smtClean="0">
                <a:solidFill>
                  <a:srgbClr val="FFFF00"/>
                </a:solidFill>
              </a:rPr>
              <a:t>нынешних </a:t>
            </a:r>
            <a:r>
              <a:rPr lang="ru-RU" sz="2000" b="1" dirty="0">
                <a:solidFill>
                  <a:srgbClr val="FFFF00"/>
                </a:solidFill>
              </a:rPr>
              <a:t>националистических </a:t>
            </a:r>
            <a:r>
              <a:rPr lang="ru-RU" sz="2000" b="1" dirty="0" smtClean="0">
                <a:solidFill>
                  <a:srgbClr val="FFFF00"/>
                </a:solidFill>
              </a:rPr>
              <a:t>«порядков» </a:t>
            </a:r>
            <a:r>
              <a:rPr lang="ru-RU" sz="2000" b="1" dirty="0">
                <a:solidFill>
                  <a:srgbClr val="FFFF00"/>
                </a:solidFill>
              </a:rPr>
              <a:t>на Украине. </a:t>
            </a:r>
          </a:p>
        </p:txBody>
      </p:sp>
    </p:spTree>
    <p:extLst>
      <p:ext uri="{BB962C8B-B14F-4D97-AF65-F5344CB8AC3E}">
        <p14:creationId xmlns:p14="http://schemas.microsoft.com/office/powerpoint/2010/main" val="8112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Дом в городе Васильков, где располагался штаб Черниговского </a:t>
            </a:r>
            <a:r>
              <a:rPr lang="ru-RU" b="1" dirty="0" smtClean="0">
                <a:solidFill>
                  <a:srgbClr val="FFFF00"/>
                </a:solidFill>
              </a:rPr>
              <a:t>полка.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0" y="1971098"/>
            <a:ext cx="6527007" cy="4351338"/>
          </a:xfrm>
        </p:spPr>
      </p:pic>
      <p:sp>
        <p:nvSpPr>
          <p:cNvPr id="2" name="Прямоугольник 1"/>
          <p:cNvSpPr/>
          <p:nvPr/>
        </p:nvSpPr>
        <p:spPr>
          <a:xfrm>
            <a:off x="7356764" y="2250500"/>
            <a:ext cx="45096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30 декабря 1825 года (11 января 1826 года) восставшие вступили в город Васильков, где захватили всё оружие, боеприпасы, продовольствие и полковую казну. Полковая казна составляла около 10 тыс. руб. ассигнациями и 17 тыс. руб. серебром. К </a:t>
            </a:r>
            <a:r>
              <a:rPr lang="ru-RU" sz="2000" b="1" dirty="0" smtClean="0">
                <a:solidFill>
                  <a:srgbClr val="FFFF00"/>
                </a:solidFill>
              </a:rPr>
              <a:t>восставшим </a:t>
            </a:r>
            <a:r>
              <a:rPr lang="ru-RU" sz="2000" b="1" dirty="0">
                <a:solidFill>
                  <a:srgbClr val="FFFF00"/>
                </a:solidFill>
              </a:rPr>
              <a:t>присоединились 3 роты полка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Как видим, ныне дом находится в состоянии, нуждающемся в ремонте …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3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849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Экскурсия по местам восстания Черниговского пехотного полка.</vt:lpstr>
      <vt:lpstr>Презентация PowerPoint</vt:lpstr>
      <vt:lpstr>Презентация PowerPoint</vt:lpstr>
      <vt:lpstr>«Южное тайное общество»</vt:lpstr>
      <vt:lpstr>Презентация PowerPoint</vt:lpstr>
      <vt:lpstr>Н. Радионов. Нападение на полковника Густава Гебеля. Иллюстрация к повести А. Слонимского «Черниговцы».</vt:lpstr>
      <vt:lpstr>Презентация PowerPoint</vt:lpstr>
      <vt:lpstr>Ни в одном из этих сёл нет никаких достопримечательностей, относящихся к восстанию декабристов.</vt:lpstr>
      <vt:lpstr>Дом в городе Васильков, где располагался штаб Черниговского полка.</vt:lpstr>
      <vt:lpstr>Презентация PowerPoint</vt:lpstr>
      <vt:lpstr>Восставшие двинулись через Марьяновку (позже – родина известного певца, Народного артиста СССР И.С. Козловского) и Пологи.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Владимирович Паничкин</dc:creator>
  <cp:lastModifiedBy>admin</cp:lastModifiedBy>
  <cp:revision>39</cp:revision>
  <dcterms:created xsi:type="dcterms:W3CDTF">2020-10-10T06:09:04Z</dcterms:created>
  <dcterms:modified xsi:type="dcterms:W3CDTF">2026-01-10T11:06:32Z</dcterms:modified>
</cp:coreProperties>
</file>